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9" r:id="rId3"/>
    <p:sldId id="264" r:id="rId5"/>
    <p:sldId id="458" r:id="rId6"/>
    <p:sldId id="266" r:id="rId7"/>
    <p:sldId id="510" r:id="rId8"/>
    <p:sldId id="531" r:id="rId9"/>
    <p:sldId id="532" r:id="rId10"/>
    <p:sldId id="533" r:id="rId11"/>
    <p:sldId id="544" r:id="rId12"/>
    <p:sldId id="534" r:id="rId13"/>
    <p:sldId id="520" r:id="rId14"/>
    <p:sldId id="535" r:id="rId15"/>
    <p:sldId id="536" r:id="rId16"/>
    <p:sldId id="521" r:id="rId17"/>
    <p:sldId id="537" r:id="rId18"/>
    <p:sldId id="538" r:id="rId19"/>
    <p:sldId id="513" r:id="rId20"/>
    <p:sldId id="517" r:id="rId21"/>
    <p:sldId id="523" r:id="rId22"/>
    <p:sldId id="524" r:id="rId23"/>
    <p:sldId id="525" r:id="rId24"/>
    <p:sldId id="546" r:id="rId25"/>
    <p:sldId id="547" r:id="rId26"/>
    <p:sldId id="548" r:id="rId27"/>
    <p:sldId id="545" r:id="rId28"/>
    <p:sldId id="541" r:id="rId29"/>
    <p:sldId id="542" r:id="rId30"/>
    <p:sldId id="543" r:id="rId31"/>
    <p:sldId id="549" r:id="rId32"/>
    <p:sldId id="552" r:id="rId33"/>
    <p:sldId id="550" r:id="rId34"/>
  </p:sldIdLst>
  <p:sldSz cx="9144000" cy="5143500" type="screen16x9"/>
  <p:notesSz cx="6858000" cy="9144000"/>
  <p:embeddedFontLst>
    <p:embeddedFont>
      <p:font typeface="Google Sans"/>
      <p:regular r:id="rId39"/>
    </p:embeddedFont>
    <p:embeddedFont>
      <p:font typeface="Roboto Mono Light" panose="00000009000000000000"/>
      <p:regular r:id="rId40"/>
    </p:embeddedFont>
    <p:embeddedFont>
      <p:font typeface="微软雅黑" panose="020B0503020204020204" pitchFamily="34" charset="-122"/>
      <p:regular r:id="rId41"/>
    </p:embeddedFont>
    <p:embeddedFont>
      <p:font typeface="等线" panose="02010600030101010101" pitchFamily="2" charset="-122"/>
      <p:regular r:id="rId42"/>
    </p:embeddedFont>
  </p:embeddedFontLst>
  <p:custDataLst>
    <p:tags r:id="rId4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mulinfeng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203" d="100"/>
          <a:sy n="203" d="100"/>
        </p:scale>
        <p:origin x="594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gs" Target="tags/tag13.xml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.fntdata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8dee1d198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8dee1d198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3b3f8461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3b3f8461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3b3f84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3b3f84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3b3f8461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3b3f8461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3b3f84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3b3f84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3b3f8461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3b3f8461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3b3f8461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3b3f8461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CUSTOM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3" name="Google Shape;73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oogle Sans"/>
              <a:buNone/>
              <a:defRPr sz="1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 panose="00000009000000000000"/>
              <a:buChar char="●"/>
              <a:defRPr sz="160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6" name="Google Shape;4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1" name="Google Shape;51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 panose="00000009000000000000"/>
              <a:buChar char="●"/>
              <a:defRPr sz="160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 panose="00000009000000000000"/>
              <a:buChar char="■"/>
              <a:defRPr sz="160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 panose="00000009000000000000"/>
              <a:buChar char="●"/>
              <a:defRPr sz="1800">
                <a:solidFill>
                  <a:schemeClr val="dk2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1" Type="http://schemas.openxmlformats.org/officeDocument/2006/relationships/tags" Target="../tags/tag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1" Type="http://schemas.openxmlformats.org/officeDocument/2006/relationships/tags" Target="../tags/tag6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1" Type="http://schemas.openxmlformats.org/officeDocument/2006/relationships/tags" Target="../tags/tag7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6.png"/><Relationship Id="rId3" Type="http://schemas.openxmlformats.org/officeDocument/2006/relationships/tags" Target="../tags/tag9.xml"/><Relationship Id="rId2" Type="http://schemas.openxmlformats.org/officeDocument/2006/relationships/image" Target="../media/image15.png"/><Relationship Id="rId1" Type="http://schemas.openxmlformats.org/officeDocument/2006/relationships/tags" Target="../tags/tag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1" Type="http://schemas.openxmlformats.org/officeDocument/2006/relationships/tags" Target="../tags/tag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1" Type="http://schemas.openxmlformats.org/officeDocument/2006/relationships/tags" Target="../tags/tag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1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472658" y="2212617"/>
            <a:ext cx="8029001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algn="ctr"/>
            <a:r>
              <a:rPr lang="zh-CN" altLang="en-US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指针（</a:t>
            </a:r>
            <a:r>
              <a:rPr lang="zh-CN" altLang="en-US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三）</a:t>
            </a:r>
            <a:br>
              <a:rPr lang="zh-CN" altLang="en-US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4000" b="1" dirty="0">
              <a:solidFill>
                <a:srgbClr val="EEC8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4575854" cy="421104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200" dirty="0"/>
              <a:t>Lecturer</a:t>
            </a:r>
            <a:r>
              <a:rPr lang="zh-CN" altLang="en-US" sz="1200" dirty="0"/>
              <a:t>： </a:t>
            </a:r>
            <a:r>
              <a:rPr lang="en-US" altLang="zh-CN" sz="1200" dirty="0"/>
              <a:t>XMU school of informatics——</a:t>
            </a:r>
            <a:r>
              <a:rPr lang="en-US" altLang="zh-CN" sz="1200" dirty="0" err="1"/>
              <a:t>Zijie</a:t>
            </a:r>
            <a:r>
              <a:rPr lang="en-US" altLang="zh-CN" sz="1200" dirty="0"/>
              <a:t> Meng (</a:t>
            </a:r>
            <a:r>
              <a:rPr lang="zh-CN" altLang="en-US" sz="1200" dirty="0"/>
              <a:t>孟子杰</a:t>
            </a:r>
            <a:r>
              <a:rPr lang="en-US" altLang="zh-CN" sz="1200" dirty="0"/>
              <a:t>)</a:t>
            </a:r>
            <a:endParaRPr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554730" y="2237740"/>
            <a:ext cx="5291455" cy="254508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dirty="0"/>
              <a:t>空指针和</a:t>
            </a:r>
            <a:r>
              <a:rPr lang="en-US" altLang="zh-CN" sz="4400" dirty="0"/>
              <a:t>void</a:t>
            </a:r>
            <a:r>
              <a:rPr lang="zh-CN" altLang="en-US" sz="4400" dirty="0"/>
              <a:t>指针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空指针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916940"/>
            <a:ext cx="803084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个指针变量可以指向计算机中的任何一块内存，不管该内存有没有被分配，也不管该内存有没有使用权限，只要把地址给它，它就可以指向，C语言没有一种机制来保证指向的内存的正确性，程序员必须自己提高警惕。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#include &lt;stdio.h&gt;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int main(){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char *str;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gets(str);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printf("%s\n", str);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return 0;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空指针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916940"/>
            <a:ext cx="803084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#include &lt;stdio.h&gt;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int main(){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char *str;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gets(str);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printf("%s\n", str);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return 0;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}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这段程序没有语法错误，能够通过编译和链接，但当用户输入完字符串并按下回车键时就会发生错误，在 Linux 下表现为段错误（Segment Fault），在 Windows 下程序直接崩溃。如果你足够幸运，或者输入的字符串少，也可能不报错，这都是未知的。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空指针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916940"/>
            <a:ext cx="803084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所以，良好的程序设计规范</a:t>
            </a: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规定对没有初始化的指针赋值为 NULL，例如：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char *str = NULL;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NULL 是“零值、等于零”的意思，在C语言中表示空指针。从表面上理解，空指针是不指向任何</a:t>
            </a:r>
            <a:r>
              <a:rPr lang="zh-CN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实际</a:t>
            </a: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数据的指针，是无效指针，程序使用它不会产生效果。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注意区分大小写，null 没有任何特殊含义，只是一个普通的标识符。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很多库函数都对传入的指针做了判断，如果是空指针就不做任何操作，或者给出提示信息。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void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指针</a:t>
            </a:r>
            <a:endParaRPr lang="zh-CN" altLang="en-US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829945"/>
            <a:ext cx="796353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其实，NULL 是在stdio.h中定义的一个宏，它的具体内容为：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#define NULL ((void *)0)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(void *)0表示把数值 0 强制转换为void *类型，最外层的( )把宏定义的内容括起来，防止发生歧义。从整体上来看，NULL 指向了地址为 0 的内存，而不是前面说的不指向任何数据。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在进程的虚拟地址空间中，最低地址处有一段内存区域被称为保留区，这个区域不存储有效数据，也不能被用户程序访问，将 NULL 指向这块区域很容易检测到违规指针。注意，C语言没有规定 NULL 的指向，只是大部分标准库约定成俗地将 NULL 指向 0，所以不要将 NULL 和 0 等同起来，例如下面的写法是不专业的：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int *p = 0;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而应该坚持写为：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int *p = NULL;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void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指针</a:t>
            </a:r>
            <a:endParaRPr lang="zh-CN" altLang="en-US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829945"/>
            <a:ext cx="796353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注意 NULL 和 NUL 的区别：NULL 表示空指针，是一个宏定义，可以在代码中直接使用。而 NUL 表示字符串的结束标志 '\0'，它是ASCII码表中的第 0 个字符。NUL 没有在C语言中定义，仅仅是对 '\0' 的称呼，不能在代码中直接使用。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void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指针</a:t>
            </a:r>
            <a:endParaRPr lang="zh-CN" altLang="en-US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829945"/>
            <a:ext cx="796353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也就是说，void *表示一个有效指针，它确实指向实实在在的数据，只是数据的类型尚未确定，在后续使用过程中一般要进行强制类型转换。void *，它不是空指针的意思（虽然很多人称呼它为空指针），而是实实在在的指针，只是指针指向的内存中不知道保存的是什么类型的数据。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#include &lt;stdio.h&gt;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int main(){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//分配可以保存30个字符的内存，并把返回的指针转换为 char *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char *str = (char *)malloc(sizeof(char) * 30);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gets(str);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printf("%s\n", str);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return 0;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}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3663909" y="221294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r>
              <a:rPr lang="zh-CN" altLang="en-US" sz="4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多（</a:t>
            </a:r>
            <a:r>
              <a:rPr lang="zh-CN" altLang="en-US" sz="4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二）级指针</a:t>
            </a:r>
            <a:endParaRPr lang="zh-CN" altLang="en-US" sz="4400" b="1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4575900" y="1067342"/>
            <a:ext cx="4568100" cy="590769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600" dirty="0"/>
              <a:t>XMU school of informatics——</a:t>
            </a:r>
            <a:r>
              <a:rPr lang="en-US" altLang="zh-CN" sz="1600" dirty="0" err="1"/>
              <a:t>Zijie</a:t>
            </a:r>
            <a:r>
              <a:rPr lang="en-US" altLang="zh-CN" sz="1600" dirty="0"/>
              <a:t> Meng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二级指针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511175" y="916940"/>
            <a:ext cx="8041640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如果一个指针指向的是另外一个指针，我们就称它为二级指针，或者指向指针的指针。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将这种关系转换为C语言代码：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	int a =100;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	int *p1 = &amp;a;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	int **p2 = &amp;p1;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指针变量也是一种变量，也会占用存储空间，也可以使用&amp;获取它的地址。C语言不限制指针的级数，每增加一级指针，在定义指针变量时就得增加一个星号*。p1 是一级指针，指向普通类型的数据，定义时有一个*；p2 是二级指针，指向一级指针 p1，定义时有两个*。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554730" y="2237740"/>
            <a:ext cx="5291455" cy="254508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dirty="0"/>
              <a:t>指针</a:t>
            </a:r>
            <a:r>
              <a:rPr lang="zh-CN" altLang="en-US" sz="4400" dirty="0"/>
              <a:t>数组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3663909" y="221294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r>
              <a:rPr lang="en-US" altLang="zh-CN" sz="4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</a:t>
            </a:r>
            <a:endParaRPr lang="en-US" altLang="zh-CN" sz="4400" b="1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4575900" y="1067342"/>
            <a:ext cx="4568100" cy="590769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600" dirty="0"/>
              <a:t>XMU school of informatics——</a:t>
            </a:r>
            <a:r>
              <a:rPr lang="en-US" altLang="zh-CN" sz="1600" dirty="0" err="1"/>
              <a:t>Zijie</a:t>
            </a:r>
            <a:r>
              <a:rPr lang="en-US" altLang="zh-CN" sz="1600" dirty="0"/>
              <a:t> Meng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指针数组</a:t>
            </a:r>
            <a:endParaRPr lang="zh-CN" altLang="en-US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916940"/>
            <a:ext cx="7993380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如果一个数组中的所有元素保存的都是指针，那么我们就称它为指针数组。指针数组的定义形式一般为：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dataType *arrayName[length];</a:t>
            </a:r>
            <a:endParaRPr kern="1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 ]的优先级高于*，该定义形式应该理解为：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dataType *(arrayName[length]);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1180" y="2390775"/>
            <a:ext cx="6945630" cy="27527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指针数组</a:t>
            </a:r>
            <a:endParaRPr lang="zh-CN" altLang="en-US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916940"/>
            <a:ext cx="796353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parr 是指向数组 arr 的指针，确切地说是指向 arr 第 0 个元素的指针，它的定义形式应该理解为int *(*parr)，括号中的*表示 parr 是一个指针，括号外面的int *表示 parr 指向的数据的类型。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arr 第 0 个元素的类型为 int *，所以在定义 parr 时要加两个 *。arr只有在定义，声明，sizeof和&amp;时才代表数组本身（或者那一块内存），其他时候都被转化为了一个指针，所以，现在arr被转化为了指针，类型是int *，所以需要一个指向int *类型的指针来指向它，于是就有了int** parr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第二个 printf() 语句中，parr+i 表示第 i 个元素的地址，*(parr+i) 表示获取第 i 个元素的值（该元素是一个指针），**(parr+i) 表示获取第 i 个元素指向的数据。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指针数组</a:t>
            </a:r>
            <a:endParaRPr lang="zh-CN" altLang="en-US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916940"/>
            <a:ext cx="796353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指向整数的的指针数组并不难，难理解的是指向其他数据类型的指针数组，比如说指向字符串的：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需要注意的是，字符数组 str 中存放的是字符串的首地址，不是字符串本身，字符串本身位于其他的内存区域（常量区），和字符数组（栈区）是分开的。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9120" y="1604010"/>
            <a:ext cx="4639310" cy="24225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7035" y="161290"/>
            <a:ext cx="4439920" cy="755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指针数组和二级指针的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结合</a:t>
            </a:r>
            <a:endParaRPr lang="zh-CN" altLang="en-US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916940"/>
            <a:ext cx="385889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课前练习</a:t>
            </a:r>
            <a:r>
              <a:rPr lang="en-US" alt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！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24045" y="916940"/>
            <a:ext cx="4364355" cy="39865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7035" y="161290"/>
            <a:ext cx="4439920" cy="755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指针数组和二级指针的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结合</a:t>
            </a:r>
            <a:endParaRPr lang="zh-CN" altLang="en-US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916940"/>
            <a:ext cx="385889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答案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24045" y="916940"/>
            <a:ext cx="4364355" cy="39865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2290" y="1492250"/>
            <a:ext cx="3881755" cy="12376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554730" y="2237740"/>
            <a:ext cx="5291455" cy="254508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dirty="0"/>
              <a:t>二维指针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维指针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511175" y="916940"/>
            <a:ext cx="8041640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假设数组 a 中第 0 个元素的地址为 1000，那么每个一维数组的首地址如下图所示：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为了更好的理解指针和二维数组的关系，我们先来定义一个指向 a 的指针变量 p：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int (*p)[4] = a;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括号中的*表明 p 是一个指针，它指向一个数组，数组的类型为int [4]，这正是 a 所包含的每个一维数组的类型。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47995032" name="图片 2" descr="把二维数组拆解成一维数组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6765" y="1405890"/>
            <a:ext cx="5111750" cy="1969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维指针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407035" y="916940"/>
            <a:ext cx="8041640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[ ]的优先级高于*，( )是必须要加的，如果赤裸裸地写作int *p[4]，那么应该理解为int *(p[4])，p 就成了一个指针数组，而不是二维数组指针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对指针进行加法（减法）运算时，它前进（后退）的步长与它指向的数据类型有关，p 指向的数据类型是int [4]，那么p+1就前进 4×4 = 16 个字节，p-1就后退 16 个字节，这正好是数组 a 所包含的每个一维数组的长度。也就是说，p+1会使得指针指向二维数组的下一行，p-1会使得指针指向数组的上一行。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维指针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511175" y="916940"/>
            <a:ext cx="286702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zh-CN" altLang="en-US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动手试试</a:t>
            </a:r>
            <a:endParaRPr lang="zh-CN" altLang="en-US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62375" y="781685"/>
            <a:ext cx="5167630" cy="40074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总结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407035" y="916940"/>
            <a:ext cx="835215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zh-CN" altLang="en-US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如果名字是一个数组，那么剩下内容解释的是数组里面装了什么</a:t>
            </a:r>
            <a:endParaRPr lang="zh-CN" altLang="en-US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altLang="en-US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如果名字是一个指针，那么剩下内容解释的是指针指向哪里</a:t>
            </a:r>
            <a:endParaRPr lang="zh-CN" altLang="en-US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altLang="en-US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前面我们讲解了指针数组、二维数组指针、函数指针等几种较为复杂的指针，它们的定义形式分别是：</a:t>
            </a:r>
            <a:endParaRPr lang="zh-CN" altLang="en-US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altLang="en-US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	int *p1[6];  //指针数组</a:t>
            </a:r>
            <a:endParaRPr lang="zh-CN" altLang="en-US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altLang="en-US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	int *(p2[6]);  //指针数组，和上面的形式等价</a:t>
            </a:r>
            <a:endParaRPr lang="zh-CN" altLang="en-US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altLang="en-US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	int (*p3)[6];  //二维数组指针</a:t>
            </a:r>
            <a:endParaRPr lang="zh-CN" altLang="en-US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altLang="en-US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	int (*p4)(int, int);  //函数指针</a:t>
            </a:r>
            <a:endParaRPr lang="zh-CN" altLang="en-US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375" y="374650"/>
            <a:ext cx="7280910" cy="755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b="0" dirty="0">
                <a:effectLst/>
                <a:latin typeface="Helvetica Neue"/>
                <a:sym typeface="+mn-ea"/>
              </a:rPr>
              <a:t>关于数组指针的谜题(接上节课，唯四的四种情况)</a:t>
            </a:r>
            <a:endParaRPr lang="zh-CN" altLang="en-US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1193165"/>
            <a:ext cx="8512810" cy="3571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1600" b="0" i="0" dirty="0">
                <a:effectLst/>
                <a:latin typeface="Helvetica Neue"/>
              </a:rPr>
              <a:t>假设 p 是指向数组 arr 中第 n 个元素的指针，那么 *p++、*++p、(*p)++ 分别是什么意思呢？</a:t>
            </a:r>
            <a:endParaRPr sz="16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effectLst/>
                <a:latin typeface="Helvetica Neue"/>
              </a:rPr>
              <a:t>（1）*p++ 等价于 *(p++)，表示先取得第 n 个元素的值，再将 p 指向下一个元素，上面已经进行了详细讲解。</a:t>
            </a:r>
            <a:endParaRPr sz="16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effectLst/>
                <a:latin typeface="Helvetica Neue"/>
              </a:rPr>
              <a:t>（2）*++p 等价于 *(++p)，会先进行 ++p 运算，使得 p 的值增加，指向下一个元素，整体上相当于 *(p+1)，所以会获得第 n+1 个数组元素的值。</a:t>
            </a:r>
            <a:endParaRPr sz="16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effectLst/>
                <a:latin typeface="Helvetica Neue"/>
              </a:rPr>
              <a:t>（3）(*p)++ 就非常简单了，会先取得第 n 个元素的值，再对该元素的值加 1。假设 p 指向第 0  个元素，并且第 0 个元素的值为 99，执行完该语句后，第 0  个元素的值就会变为 100。</a:t>
            </a:r>
            <a:endParaRPr sz="16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effectLst/>
                <a:latin typeface="Helvetica Neue"/>
              </a:rPr>
              <a:t>（4）++(*p)也是一样简单，上节课已经讲过</a:t>
            </a:r>
            <a:endParaRPr sz="1600" b="0" i="0" dirty="0">
              <a:effectLst/>
              <a:latin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练习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407035" y="916940"/>
            <a:ext cx="780859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zh-CN" altLang="en-US" sz="20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）char *(* c[10])(int **p);</a:t>
            </a:r>
            <a:endParaRPr lang="zh-CN" altLang="en-US" sz="20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altLang="en-US" sz="20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）int (* (*(*pfunc)(int *)) [5]) (int *);</a:t>
            </a:r>
            <a:r>
              <a:rPr lang="en-US" altLang="zh-CN" sz="20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0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维指针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511175" y="916940"/>
            <a:ext cx="286702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zh-CN" altLang="en-US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动手试试</a:t>
            </a:r>
            <a:endParaRPr lang="zh-CN" altLang="en-US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62375" y="781685"/>
            <a:ext cx="5167630" cy="40074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554730" y="2237740"/>
            <a:ext cx="5291455" cy="254508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dirty="0"/>
              <a:t>函数指针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1189" y="20911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ym typeface="+mn-ea"/>
              </a:rPr>
              <a:t>函数指针</a:t>
            </a:r>
            <a:endParaRPr lang="zh-CN" altLang="en-US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895985"/>
            <a:ext cx="8455025" cy="3639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1600" b="0" i="0" dirty="0">
                <a:effectLst/>
                <a:latin typeface="Helvetica Neue"/>
              </a:rPr>
              <a:t>一个函数总是占用一段连续的内存区域，函数名在表达式中有时也会被转换为该函数所在内存区域的首地址，这和数组名非常类似。我们可以把函数的这个首地址（或称入口地址）赋予一个指针变量，使指针变量指向函数所在的内存区域，然后通过指针变量就可以找到并调用该函数。这种指针就是函数指针。</a:t>
            </a:r>
            <a:endParaRPr sz="16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effectLst/>
                <a:latin typeface="Helvetica Neue"/>
              </a:rPr>
              <a:t>函数指针的定义形式为：</a:t>
            </a:r>
            <a:endParaRPr sz="16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solidFill>
                  <a:srgbClr val="FF0000"/>
                </a:solidFill>
                <a:effectLst/>
                <a:latin typeface="Helvetica Neue"/>
              </a:rPr>
              <a:t>returnType (*pointerName)(param list);</a:t>
            </a:r>
            <a:endParaRPr sz="1600" b="0" i="0" dirty="0">
              <a:solidFill>
                <a:srgbClr val="FF0000"/>
              </a:solidFill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effectLst/>
                <a:latin typeface="Helvetica Neue"/>
              </a:rPr>
              <a:t>returnType 为函数返回值类型，pointerName 为指针名称，param list 为函数参数列表。参数列表中可以同时给出参数的类型和名称，也可以只给出参数的类型，省略参数的名称，这一点和函数原型非常类似。</a:t>
            </a:r>
            <a:endParaRPr sz="16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endParaRPr sz="16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effectLst/>
                <a:latin typeface="Helvetica Neue"/>
              </a:rPr>
              <a:t>注意( )的优先级高于*，第一个括号不能省略，如果写作returnType *pointerName(param list);就成了函数原型，它表明函数的返回值类型为returnType *。</a:t>
            </a:r>
            <a:endParaRPr sz="1600" b="0" i="0" dirty="0">
              <a:effectLst/>
              <a:latin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1189" y="20911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ym typeface="+mn-ea"/>
              </a:rPr>
              <a:t>函数指针</a:t>
            </a:r>
            <a:endParaRPr lang="zh-CN" altLang="en-US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895985"/>
            <a:ext cx="2258060" cy="3639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1600" b="0" i="0" dirty="0">
                <a:effectLst/>
                <a:latin typeface="Helvetica Neue"/>
              </a:rPr>
              <a:t>maxval = (*pmax)(x, y);对函数进行了调用。pmax 是一个函数指针，在前面加 * 就表示对它指向的函数进行调用。注意( )的优先级高于*，第一个括号不能省略。</a:t>
            </a:r>
            <a:endParaRPr sz="1600" b="0" i="0" dirty="0">
              <a:effectLst/>
              <a:latin typeface="Helvetica Neue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53690" y="895985"/>
            <a:ext cx="6252210" cy="3630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1189" y="20911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ym typeface="+mn-ea"/>
              </a:rPr>
              <a:t>函数指针的</a:t>
            </a:r>
            <a:r>
              <a:rPr lang="zh-CN" altLang="en-US" dirty="0">
                <a:sym typeface="+mn-ea"/>
              </a:rPr>
              <a:t>用途</a:t>
            </a:r>
            <a:endParaRPr lang="zh-CN" altLang="en-US" dirty="0">
              <a:sym typeface="+mn-ea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895985"/>
            <a:ext cx="4030345" cy="3639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1600" b="0" i="0" dirty="0">
                <a:effectLst/>
                <a:latin typeface="Helvetica Neue"/>
              </a:rPr>
              <a:t>1. 回调函数：函数指针常常用于实现回调机制。在这种情况下，你可以将一个函数的地址传递给另一个函数，使得后者在需要时调用前者。这在事件处理、GUI编程等场景中很常见。</a:t>
            </a:r>
            <a:endParaRPr sz="16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endParaRPr sz="16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effectLst/>
                <a:latin typeface="Helvetica Neue"/>
              </a:rPr>
              <a:t>2. 动态函数调用：** 通过函数指针，你可以在运行时选择调用哪个函数。这对于实现类似于插件系统的应用程序非常有用。</a:t>
            </a:r>
            <a:endParaRPr sz="16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effectLst/>
                <a:latin typeface="Helvetica Neue"/>
              </a:rPr>
              <a:t>int main() {</a:t>
            </a:r>
            <a:endParaRPr sz="16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endParaRPr sz="1600" b="0" i="0" dirty="0">
              <a:effectLst/>
              <a:latin typeface="Helvetica Neue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06620" y="267335"/>
            <a:ext cx="3912870" cy="47402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1189" y="20911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ym typeface="+mn-ea"/>
              </a:rPr>
              <a:t>函数指针的</a:t>
            </a:r>
            <a:r>
              <a:rPr lang="zh-CN" altLang="en-US" dirty="0">
                <a:sym typeface="+mn-ea"/>
              </a:rPr>
              <a:t>用途</a:t>
            </a:r>
            <a:endParaRPr lang="zh-CN" altLang="en-US" dirty="0">
              <a:sym typeface="+mn-ea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895985"/>
            <a:ext cx="2501265" cy="3639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1600" b="0" i="0" dirty="0">
                <a:effectLst/>
                <a:latin typeface="Helvetica Neue"/>
              </a:rPr>
              <a:t>3. 函数作为参数传递：通过函数指针，你可以将函数作为参数传递给其他函数，使得函数更加灵活和通用。</a:t>
            </a:r>
            <a:endParaRPr sz="1600" b="0" i="0" dirty="0">
              <a:effectLst/>
              <a:latin typeface="Helvetica Neue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29255" y="895985"/>
            <a:ext cx="5838825" cy="40354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1010" y="208915"/>
            <a:ext cx="4518025" cy="755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ym typeface="+mn-ea"/>
              </a:rPr>
              <a:t>区分：指针作为函数</a:t>
            </a:r>
            <a:r>
              <a:rPr lang="zh-CN" altLang="en-US" dirty="0">
                <a:sym typeface="+mn-ea"/>
              </a:rPr>
              <a:t>返回值</a:t>
            </a:r>
            <a:endParaRPr lang="zh-CN" altLang="en-US" dirty="0">
              <a:sym typeface="+mn-ea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895985"/>
            <a:ext cx="3852545" cy="3639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1600" b="0" i="0" dirty="0">
                <a:effectLst/>
                <a:latin typeface="Helvetica Neue"/>
              </a:rPr>
              <a:t>用指针作为函数返回值时需要注意的一点是，函数运行结束后会销毁在它内部定义的所有局部数据，包括局部变量、局部数组和形式参数，函数返回的指针请尽量不要指向这些数据，C语言没有任何机制来保证这些数据会一直有效，它们在后续使用过程中可能会引发运行时错误。</a:t>
            </a:r>
            <a:endParaRPr sz="1600" b="0" i="0" dirty="0">
              <a:effectLst/>
              <a:latin typeface="Helvetica Neue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73295" y="895985"/>
            <a:ext cx="3898265" cy="37420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commondata" val="eyJoZGlkIjoiNzM4MzRlMDI4ZGExNzdkNTAyMGIxYmZmOGUzMTgyYTU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4339</Words>
  <Application>WPS 演示</Application>
  <PresentationFormat>全屏显示(16:9)</PresentationFormat>
  <Paragraphs>237</Paragraphs>
  <Slides>31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Arial</vt:lpstr>
      <vt:lpstr>宋体</vt:lpstr>
      <vt:lpstr>Wingdings</vt:lpstr>
      <vt:lpstr>Arial</vt:lpstr>
      <vt:lpstr>Google Sans</vt:lpstr>
      <vt:lpstr>Roboto Mono Light</vt:lpstr>
      <vt:lpstr>微软雅黑</vt:lpstr>
      <vt:lpstr>Helvetica Neue</vt:lpstr>
      <vt:lpstr>等线</vt:lpstr>
      <vt:lpstr>Times New Roman</vt:lpstr>
      <vt:lpstr>Arial Unicode MS</vt:lpstr>
      <vt:lpstr>DevFest 2023</vt:lpstr>
      <vt:lpstr>指针（二） </vt:lpstr>
      <vt:lpstr>数组指针</vt:lpstr>
      <vt:lpstr>数组指针</vt:lpstr>
      <vt:lpstr>字符串指针</vt:lpstr>
      <vt:lpstr>数组指针</vt:lpstr>
      <vt:lpstr>函数指针</vt:lpstr>
      <vt:lpstr>函数指针</vt:lpstr>
      <vt:lpstr>函数指针</vt:lpstr>
      <vt:lpstr>函数指针的用途</vt:lpstr>
      <vt:lpstr>指针和函数结合</vt:lpstr>
      <vt:lpstr>指针和数组结合</vt:lpstr>
      <vt:lpstr>空指针</vt:lpstr>
      <vt:lpstr>空指针</vt:lpstr>
      <vt:lpstr>指针作为函数参数</vt:lpstr>
      <vt:lpstr>void指针</vt:lpstr>
      <vt:lpstr>void指针</vt:lpstr>
      <vt:lpstr>指针和数组结合</vt:lpstr>
      <vt:lpstr>指针和数组结合</vt:lpstr>
      <vt:lpstr>指针和函数结合</vt:lpstr>
      <vt:lpstr>数组作为函数参数</vt:lpstr>
      <vt:lpstr>数组作为函数参数</vt:lpstr>
      <vt:lpstr>指针数组</vt:lpstr>
      <vt:lpstr>指针数组</vt:lpstr>
      <vt:lpstr>指针数组和二级指针的结合</vt:lpstr>
      <vt:lpstr>指针数组</vt:lpstr>
      <vt:lpstr>二级指针</vt:lpstr>
      <vt:lpstr>二级指针</vt:lpstr>
      <vt:lpstr>二级指针</vt:lpstr>
      <vt:lpstr>二维指针</vt:lpstr>
      <vt:lpstr>总结</vt:lpstr>
      <vt:lpstr>二维指针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Bard的前世今生 ——大模型之路 </dc:title>
  <dc:creator/>
  <cp:lastModifiedBy>雨木林风</cp:lastModifiedBy>
  <cp:revision>21</cp:revision>
  <dcterms:created xsi:type="dcterms:W3CDTF">2023-11-28T09:55:00Z</dcterms:created>
  <dcterms:modified xsi:type="dcterms:W3CDTF">2024-01-02T10:55:08Z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25F736CD046A428E83308EBC2AFC1121_12</vt:lpwstr>
  </property>
  <property fmtid="{D5CDD505-2E9C-101B-9397-08002B2CF9AE}" pid="3" name="KSOProductBuildVer">
    <vt:lpwstr>2052-12.1.0.15990</vt:lpwstr>
  </property>
</Properties>
</file>